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7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8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  <p:sldMasterId id="2147483817" r:id="rId14"/>
    <p:sldMasterId id="2147483830" r:id="rId15"/>
    <p:sldMasterId id="2147483843" r:id="rId16"/>
    <p:sldMasterId id="2147483856" r:id="rId17"/>
    <p:sldMasterId id="2147483869" r:id="rId18"/>
    <p:sldMasterId id="2147483882" r:id="rId19"/>
  </p:sldMasterIdLst>
  <p:notesMasterIdLst>
    <p:notesMasterId r:id="rId34"/>
  </p:notes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9" r:id="rId30"/>
    <p:sldId id="266" r:id="rId31"/>
    <p:sldId id="267" r:id="rId32"/>
    <p:sldId id="268" r:id="rId33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napToObjects="1">
      <p:cViewPr varScale="1">
        <p:scale>
          <a:sx n="160" d="100"/>
          <a:sy n="16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21" Type="http://schemas.openxmlformats.org/officeDocument/2006/relationships/slide" Target="slides/slide2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8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1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20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21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22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8F3F595E-45DA-4A73-9C4C-981D3DAC883F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2425" cy="3770312"/>
          </a:xfrm>
          <a:prstGeom prst="rect">
            <a:avLst/>
          </a:prstGeom>
        </p:spPr>
      </p:sp>
      <p:sp>
        <p:nvSpPr>
          <p:cNvPr id="88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400" cy="45237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Pulled the picture from:</a:t>
            </a:r>
          </a:p>
          <a:p>
            <a:pPr marL="216000" indent="-21384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https://towardsdatascience.com/understanding-learning-rates-and-how-it-improves-performance-in-deep-learning-d0d4059c1c10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9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1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image" Target="../media/image1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Relationship Id="rId14" Type="http://schemas.openxmlformats.org/officeDocument/2006/relationships/image" Target="../media/image2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33240" y="-648360"/>
            <a:ext cx="730800" cy="236484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" name="Picture 9"/>
          <p:cNvPicPr/>
          <p:nvPr/>
        </p:nvPicPr>
        <p:blipFill>
          <a:blip r:embed="rId14"/>
          <a:stretch/>
        </p:blipFill>
        <p:spPr>
          <a:xfrm>
            <a:off x="352440" y="581400"/>
            <a:ext cx="1286640" cy="141336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roup 1"/>
          <p:cNvGrpSpPr/>
          <p:nvPr/>
        </p:nvGrpSpPr>
        <p:grpSpPr>
          <a:xfrm>
            <a:off x="-30960" y="4661640"/>
            <a:ext cx="9226080" cy="526320"/>
            <a:chOff x="-30960" y="4661640"/>
            <a:chExt cx="9226080" cy="526320"/>
          </a:xfrm>
        </p:grpSpPr>
        <p:sp>
          <p:nvSpPr>
            <p:cNvPr id="389" name="CustomShape 2"/>
            <p:cNvSpPr/>
            <p:nvPr/>
          </p:nvSpPr>
          <p:spPr>
            <a:xfrm>
              <a:off x="-30960" y="4734720"/>
              <a:ext cx="9226080" cy="45324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90" name="CustomShape 3"/>
            <p:cNvSpPr/>
            <p:nvPr/>
          </p:nvSpPr>
          <p:spPr>
            <a:xfrm>
              <a:off x="635400" y="4661640"/>
              <a:ext cx="384840" cy="5263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91" name="CustomShape 4"/>
            <p:cNvSpPr/>
            <p:nvPr/>
          </p:nvSpPr>
          <p:spPr>
            <a:xfrm>
              <a:off x="1031040" y="4824720"/>
              <a:ext cx="3611160" cy="226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INDIANA UNIVERSITY</a:t>
              </a:r>
              <a:endParaRPr lang="en-US" sz="900" b="0" strike="noStrike" spc="-1">
                <a:latin typeface="Arial"/>
              </a:endParaRPr>
            </a:p>
          </p:txBody>
        </p:sp>
      </p:grpSp>
      <p:pic>
        <p:nvPicPr>
          <p:cNvPr id="392" name="Picture 6"/>
          <p:cNvPicPr/>
          <p:nvPr/>
        </p:nvPicPr>
        <p:blipFill>
          <a:blip r:embed="rId14"/>
          <a:stretch/>
        </p:blipFill>
        <p:spPr>
          <a:xfrm>
            <a:off x="483840" y="4514760"/>
            <a:ext cx="682200" cy="749160"/>
          </a:xfrm>
          <a:prstGeom prst="rect">
            <a:avLst/>
          </a:prstGeom>
          <a:ln>
            <a:noFill/>
          </a:ln>
        </p:spPr>
      </p:pic>
      <p:sp>
        <p:nvSpPr>
          <p:cNvPr id="393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4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0" y="957960"/>
            <a:ext cx="80280" cy="38484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432" name="Group 2"/>
          <p:cNvGrpSpPr/>
          <p:nvPr/>
        </p:nvGrpSpPr>
        <p:grpSpPr>
          <a:xfrm>
            <a:off x="-30960" y="4661640"/>
            <a:ext cx="9226080" cy="526320"/>
            <a:chOff x="-30960" y="4661640"/>
            <a:chExt cx="9226080" cy="526320"/>
          </a:xfrm>
        </p:grpSpPr>
        <p:sp>
          <p:nvSpPr>
            <p:cNvPr id="433" name="CustomShape 3"/>
            <p:cNvSpPr/>
            <p:nvPr/>
          </p:nvSpPr>
          <p:spPr>
            <a:xfrm>
              <a:off x="-30960" y="4734720"/>
              <a:ext cx="9226080" cy="45324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34" name="CustomShape 4"/>
            <p:cNvSpPr/>
            <p:nvPr/>
          </p:nvSpPr>
          <p:spPr>
            <a:xfrm>
              <a:off x="635400" y="4661640"/>
              <a:ext cx="384840" cy="5263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35" name="CustomShape 5"/>
            <p:cNvSpPr/>
            <p:nvPr/>
          </p:nvSpPr>
          <p:spPr>
            <a:xfrm>
              <a:off x="1031040" y="4824720"/>
              <a:ext cx="3611160" cy="226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INDIANA UNIVERSITY</a:t>
              </a:r>
              <a:endParaRPr lang="en-US" sz="900" b="0" strike="noStrike" spc="-1">
                <a:latin typeface="Arial"/>
              </a:endParaRPr>
            </a:p>
          </p:txBody>
        </p:sp>
      </p:grpSp>
      <p:pic>
        <p:nvPicPr>
          <p:cNvPr id="436" name="Picture 16"/>
          <p:cNvPicPr/>
          <p:nvPr/>
        </p:nvPicPr>
        <p:blipFill>
          <a:blip r:embed="rId14"/>
          <a:stretch/>
        </p:blipFill>
        <p:spPr>
          <a:xfrm>
            <a:off x="483840" y="4514760"/>
            <a:ext cx="682200" cy="749160"/>
          </a:xfrm>
          <a:prstGeom prst="rect">
            <a:avLst/>
          </a:prstGeom>
          <a:ln>
            <a:noFill/>
          </a:ln>
        </p:spPr>
      </p:pic>
      <p:sp>
        <p:nvSpPr>
          <p:cNvPr id="437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38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0" y="486720"/>
            <a:ext cx="80280" cy="38484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2"/>
          <p:cNvSpPr/>
          <p:nvPr/>
        </p:nvSpPr>
        <p:spPr>
          <a:xfrm>
            <a:off x="635400" y="4661640"/>
            <a:ext cx="384840" cy="52632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" name="Picture 12"/>
          <p:cNvPicPr/>
          <p:nvPr/>
        </p:nvPicPr>
        <p:blipFill>
          <a:blip r:embed="rId14"/>
          <a:stretch/>
        </p:blipFill>
        <p:spPr>
          <a:xfrm>
            <a:off x="483840" y="4514760"/>
            <a:ext cx="682200" cy="749160"/>
          </a:xfrm>
          <a:prstGeom prst="rect">
            <a:avLst/>
          </a:prstGeom>
          <a:ln>
            <a:noFill/>
          </a:ln>
        </p:spPr>
      </p:pic>
      <p:sp>
        <p:nvSpPr>
          <p:cNvPr id="478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79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0" y="957960"/>
            <a:ext cx="80280" cy="38484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" name="CustomShape 2"/>
          <p:cNvSpPr/>
          <p:nvPr/>
        </p:nvSpPr>
        <p:spPr>
          <a:xfrm>
            <a:off x="3556080" y="3540960"/>
            <a:ext cx="182160" cy="36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18" name="Group 3"/>
          <p:cNvGrpSpPr/>
          <p:nvPr/>
        </p:nvGrpSpPr>
        <p:grpSpPr>
          <a:xfrm>
            <a:off x="-30960" y="4661640"/>
            <a:ext cx="9226080" cy="526320"/>
            <a:chOff x="-30960" y="4661640"/>
            <a:chExt cx="9226080" cy="526320"/>
          </a:xfrm>
        </p:grpSpPr>
        <p:sp>
          <p:nvSpPr>
            <p:cNvPr id="519" name="CustomShape 4"/>
            <p:cNvSpPr/>
            <p:nvPr/>
          </p:nvSpPr>
          <p:spPr>
            <a:xfrm>
              <a:off x="-30960" y="4734720"/>
              <a:ext cx="9226080" cy="45324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20" name="CustomShape 5"/>
            <p:cNvSpPr/>
            <p:nvPr/>
          </p:nvSpPr>
          <p:spPr>
            <a:xfrm>
              <a:off x="635400" y="4661640"/>
              <a:ext cx="384840" cy="5263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21" name="CustomShape 6"/>
            <p:cNvSpPr/>
            <p:nvPr/>
          </p:nvSpPr>
          <p:spPr>
            <a:xfrm>
              <a:off x="1031040" y="4824720"/>
              <a:ext cx="3611160" cy="226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INDIANA UNIVERSITY</a:t>
              </a:r>
              <a:endParaRPr lang="en-US" sz="900" b="0" strike="noStrike" spc="-1">
                <a:latin typeface="Arial"/>
              </a:endParaRPr>
            </a:p>
          </p:txBody>
        </p:sp>
      </p:grpSp>
      <p:pic>
        <p:nvPicPr>
          <p:cNvPr id="522" name="Picture 17"/>
          <p:cNvPicPr/>
          <p:nvPr/>
        </p:nvPicPr>
        <p:blipFill>
          <a:blip r:embed="rId14"/>
          <a:stretch/>
        </p:blipFill>
        <p:spPr>
          <a:xfrm>
            <a:off x="483840" y="4514760"/>
            <a:ext cx="682200" cy="749160"/>
          </a:xfrm>
          <a:prstGeom prst="rect">
            <a:avLst/>
          </a:prstGeom>
          <a:ln>
            <a:noFill/>
          </a:ln>
        </p:spPr>
      </p:pic>
      <p:sp>
        <p:nvSpPr>
          <p:cNvPr id="523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24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roup 1"/>
          <p:cNvGrpSpPr/>
          <p:nvPr/>
        </p:nvGrpSpPr>
        <p:grpSpPr>
          <a:xfrm>
            <a:off x="-30960" y="4661640"/>
            <a:ext cx="9226080" cy="526320"/>
            <a:chOff x="-30960" y="4661640"/>
            <a:chExt cx="9226080" cy="526320"/>
          </a:xfrm>
        </p:grpSpPr>
        <p:sp>
          <p:nvSpPr>
            <p:cNvPr id="562" name="CustomShape 2"/>
            <p:cNvSpPr/>
            <p:nvPr/>
          </p:nvSpPr>
          <p:spPr>
            <a:xfrm>
              <a:off x="-30960" y="4734720"/>
              <a:ext cx="9226080" cy="45324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63" name="CustomShape 3"/>
            <p:cNvSpPr/>
            <p:nvPr/>
          </p:nvSpPr>
          <p:spPr>
            <a:xfrm>
              <a:off x="635400" y="4661640"/>
              <a:ext cx="384840" cy="5263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64" name="CustomShape 4"/>
            <p:cNvSpPr/>
            <p:nvPr/>
          </p:nvSpPr>
          <p:spPr>
            <a:xfrm>
              <a:off x="1031040" y="4824720"/>
              <a:ext cx="3611160" cy="226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INDIANA UNIVERSITY</a:t>
              </a:r>
              <a:endParaRPr lang="en-US" sz="900" b="0" strike="noStrike" spc="-1">
                <a:latin typeface="Arial"/>
              </a:endParaRPr>
            </a:p>
          </p:txBody>
        </p:sp>
      </p:grpSp>
      <p:pic>
        <p:nvPicPr>
          <p:cNvPr id="565" name="Picture 6"/>
          <p:cNvPicPr/>
          <p:nvPr/>
        </p:nvPicPr>
        <p:blipFill>
          <a:blip r:embed="rId14"/>
          <a:stretch/>
        </p:blipFill>
        <p:spPr>
          <a:xfrm>
            <a:off x="483840" y="4514760"/>
            <a:ext cx="682200" cy="749160"/>
          </a:xfrm>
          <a:prstGeom prst="rect">
            <a:avLst/>
          </a:prstGeom>
          <a:ln>
            <a:noFill/>
          </a:ln>
        </p:spPr>
      </p:pic>
      <p:sp>
        <p:nvSpPr>
          <p:cNvPr id="566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67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CustomShape 1"/>
          <p:cNvSpPr/>
          <p:nvPr/>
        </p:nvSpPr>
        <p:spPr>
          <a:xfrm>
            <a:off x="0" y="957960"/>
            <a:ext cx="80280" cy="38484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605" name="Group 2"/>
          <p:cNvGrpSpPr/>
          <p:nvPr/>
        </p:nvGrpSpPr>
        <p:grpSpPr>
          <a:xfrm>
            <a:off x="-30960" y="4661640"/>
            <a:ext cx="9226080" cy="526320"/>
            <a:chOff x="-30960" y="4661640"/>
            <a:chExt cx="9226080" cy="526320"/>
          </a:xfrm>
        </p:grpSpPr>
        <p:sp>
          <p:nvSpPr>
            <p:cNvPr id="606" name="CustomShape 3"/>
            <p:cNvSpPr/>
            <p:nvPr/>
          </p:nvSpPr>
          <p:spPr>
            <a:xfrm>
              <a:off x="-30960" y="4734720"/>
              <a:ext cx="9226080" cy="45324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7" name="CustomShape 4"/>
            <p:cNvSpPr/>
            <p:nvPr/>
          </p:nvSpPr>
          <p:spPr>
            <a:xfrm>
              <a:off x="635400" y="4661640"/>
              <a:ext cx="384840" cy="5263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8" name="CustomShape 5"/>
            <p:cNvSpPr/>
            <p:nvPr/>
          </p:nvSpPr>
          <p:spPr>
            <a:xfrm>
              <a:off x="1031040" y="4824720"/>
              <a:ext cx="3611160" cy="226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INDIANA UNIVERSITY</a:t>
              </a:r>
              <a:endParaRPr lang="en-US" sz="900" b="0" strike="noStrike" spc="-1">
                <a:latin typeface="Arial"/>
              </a:endParaRPr>
            </a:p>
          </p:txBody>
        </p:sp>
      </p:grpSp>
      <p:pic>
        <p:nvPicPr>
          <p:cNvPr id="609" name="Picture 16"/>
          <p:cNvPicPr/>
          <p:nvPr/>
        </p:nvPicPr>
        <p:blipFill>
          <a:blip r:embed="rId14"/>
          <a:stretch/>
        </p:blipFill>
        <p:spPr>
          <a:xfrm>
            <a:off x="483840" y="4514760"/>
            <a:ext cx="682200" cy="749160"/>
          </a:xfrm>
          <a:prstGeom prst="rect">
            <a:avLst/>
          </a:prstGeom>
          <a:ln>
            <a:noFill/>
          </a:ln>
        </p:spPr>
      </p:pic>
      <p:sp>
        <p:nvSpPr>
          <p:cNvPr id="610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11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CustomShape 1"/>
          <p:cNvSpPr/>
          <p:nvPr/>
        </p:nvSpPr>
        <p:spPr>
          <a:xfrm>
            <a:off x="-15840" y="486720"/>
            <a:ext cx="80280" cy="38484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2"/>
          <p:cNvSpPr/>
          <p:nvPr/>
        </p:nvSpPr>
        <p:spPr>
          <a:xfrm>
            <a:off x="635400" y="4661640"/>
            <a:ext cx="384840" cy="52632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50" name="Picture 10"/>
          <p:cNvPicPr/>
          <p:nvPr/>
        </p:nvPicPr>
        <p:blipFill>
          <a:blip r:embed="rId14"/>
          <a:stretch/>
        </p:blipFill>
        <p:spPr>
          <a:xfrm>
            <a:off x="483840" y="4514760"/>
            <a:ext cx="682200" cy="749160"/>
          </a:xfrm>
          <a:prstGeom prst="rect">
            <a:avLst/>
          </a:prstGeom>
          <a:ln>
            <a:noFill/>
          </a:ln>
        </p:spPr>
      </p:pic>
      <p:sp>
        <p:nvSpPr>
          <p:cNvPr id="651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52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roup 1"/>
          <p:cNvGrpSpPr/>
          <p:nvPr/>
        </p:nvGrpSpPr>
        <p:grpSpPr>
          <a:xfrm>
            <a:off x="-30960" y="4661640"/>
            <a:ext cx="9226080" cy="526320"/>
            <a:chOff x="-30960" y="4661640"/>
            <a:chExt cx="9226080" cy="526320"/>
          </a:xfrm>
        </p:grpSpPr>
        <p:sp>
          <p:nvSpPr>
            <p:cNvPr id="690" name="CustomShape 2"/>
            <p:cNvSpPr/>
            <p:nvPr/>
          </p:nvSpPr>
          <p:spPr>
            <a:xfrm>
              <a:off x="-30960" y="4734720"/>
              <a:ext cx="9226080" cy="45324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91" name="CustomShape 3"/>
            <p:cNvSpPr/>
            <p:nvPr/>
          </p:nvSpPr>
          <p:spPr>
            <a:xfrm>
              <a:off x="635400" y="4661640"/>
              <a:ext cx="384840" cy="5263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92" name="CustomShape 4"/>
            <p:cNvSpPr/>
            <p:nvPr/>
          </p:nvSpPr>
          <p:spPr>
            <a:xfrm>
              <a:off x="1031040" y="4824720"/>
              <a:ext cx="3611160" cy="226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INDIANA UNIVERSITY</a:t>
              </a:r>
              <a:endParaRPr lang="en-US" sz="900" b="0" strike="noStrike" spc="-1">
                <a:latin typeface="Arial"/>
              </a:endParaRPr>
            </a:p>
          </p:txBody>
        </p:sp>
      </p:grpSp>
      <p:pic>
        <p:nvPicPr>
          <p:cNvPr id="693" name="Picture 6"/>
          <p:cNvPicPr/>
          <p:nvPr/>
        </p:nvPicPr>
        <p:blipFill>
          <a:blip r:embed="rId14"/>
          <a:stretch/>
        </p:blipFill>
        <p:spPr>
          <a:xfrm>
            <a:off x="483840" y="4514760"/>
            <a:ext cx="682200" cy="749160"/>
          </a:xfrm>
          <a:prstGeom prst="rect">
            <a:avLst/>
          </a:prstGeom>
          <a:ln>
            <a:noFill/>
          </a:ln>
        </p:spPr>
      </p:pic>
      <p:sp>
        <p:nvSpPr>
          <p:cNvPr id="69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9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CustomShape 1"/>
          <p:cNvSpPr/>
          <p:nvPr/>
        </p:nvSpPr>
        <p:spPr>
          <a:xfrm>
            <a:off x="-15840" y="680400"/>
            <a:ext cx="80280" cy="38484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2"/>
          <p:cNvSpPr/>
          <p:nvPr/>
        </p:nvSpPr>
        <p:spPr>
          <a:xfrm>
            <a:off x="631080" y="4856400"/>
            <a:ext cx="526320" cy="28476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734" name="Picture 6"/>
          <p:cNvPicPr/>
          <p:nvPr/>
        </p:nvPicPr>
        <p:blipFill>
          <a:blip r:embed="rId14"/>
          <a:stretch/>
        </p:blipFill>
        <p:spPr>
          <a:xfrm>
            <a:off x="631080" y="4235760"/>
            <a:ext cx="3208680" cy="618120"/>
          </a:xfrm>
          <a:prstGeom prst="rect">
            <a:avLst/>
          </a:prstGeom>
          <a:ln>
            <a:noFill/>
          </a:ln>
        </p:spPr>
      </p:pic>
      <p:sp>
        <p:nvSpPr>
          <p:cNvPr id="735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36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CustomShape 1"/>
          <p:cNvSpPr/>
          <p:nvPr/>
        </p:nvSpPr>
        <p:spPr>
          <a:xfrm>
            <a:off x="0" y="957960"/>
            <a:ext cx="80280" cy="38484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774" name="Group 2"/>
          <p:cNvGrpSpPr/>
          <p:nvPr/>
        </p:nvGrpSpPr>
        <p:grpSpPr>
          <a:xfrm>
            <a:off x="-30960" y="4661640"/>
            <a:ext cx="9226080" cy="526320"/>
            <a:chOff x="-30960" y="4661640"/>
            <a:chExt cx="9226080" cy="526320"/>
          </a:xfrm>
        </p:grpSpPr>
        <p:sp>
          <p:nvSpPr>
            <p:cNvPr id="775" name="CustomShape 3"/>
            <p:cNvSpPr/>
            <p:nvPr/>
          </p:nvSpPr>
          <p:spPr>
            <a:xfrm>
              <a:off x="-30960" y="4734720"/>
              <a:ext cx="9226080" cy="45324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76" name="CustomShape 4"/>
            <p:cNvSpPr/>
            <p:nvPr/>
          </p:nvSpPr>
          <p:spPr>
            <a:xfrm>
              <a:off x="635400" y="4661640"/>
              <a:ext cx="384840" cy="5263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77" name="CustomShape 5"/>
            <p:cNvSpPr/>
            <p:nvPr/>
          </p:nvSpPr>
          <p:spPr>
            <a:xfrm>
              <a:off x="1031040" y="4824720"/>
              <a:ext cx="3611160" cy="226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INDIANA UNIVERSITY</a:t>
              </a:r>
              <a:endParaRPr lang="en-US" sz="900" b="0" strike="noStrike" spc="-1">
                <a:latin typeface="Arial"/>
              </a:endParaRPr>
            </a:p>
          </p:txBody>
        </p:sp>
      </p:grpSp>
      <p:pic>
        <p:nvPicPr>
          <p:cNvPr id="778" name="Picture 16"/>
          <p:cNvPicPr/>
          <p:nvPr/>
        </p:nvPicPr>
        <p:blipFill>
          <a:blip r:embed="rId14"/>
          <a:stretch/>
        </p:blipFill>
        <p:spPr>
          <a:xfrm>
            <a:off x="483840" y="4514760"/>
            <a:ext cx="682200" cy="749160"/>
          </a:xfrm>
          <a:prstGeom prst="rect">
            <a:avLst/>
          </a:prstGeom>
          <a:ln>
            <a:noFill/>
          </a:ln>
        </p:spPr>
      </p:pic>
      <p:sp>
        <p:nvSpPr>
          <p:cNvPr id="779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80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1378800" y="2390400"/>
            <a:ext cx="182160" cy="36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2"/>
          <p:cNvSpPr/>
          <p:nvPr/>
        </p:nvSpPr>
        <p:spPr>
          <a:xfrm>
            <a:off x="1378800" y="2390400"/>
            <a:ext cx="182160" cy="36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3"/>
          <p:cNvSpPr/>
          <p:nvPr/>
        </p:nvSpPr>
        <p:spPr>
          <a:xfrm>
            <a:off x="1378800" y="2390400"/>
            <a:ext cx="182160" cy="36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4"/>
          <p:cNvSpPr/>
          <p:nvPr/>
        </p:nvSpPr>
        <p:spPr>
          <a:xfrm>
            <a:off x="-15120" y="2031840"/>
            <a:ext cx="146160" cy="83412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957960"/>
            <a:ext cx="80280" cy="38484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83" name="Group 2"/>
          <p:cNvGrpSpPr/>
          <p:nvPr/>
        </p:nvGrpSpPr>
        <p:grpSpPr>
          <a:xfrm>
            <a:off x="-30960" y="4661640"/>
            <a:ext cx="9226080" cy="526320"/>
            <a:chOff x="-30960" y="4661640"/>
            <a:chExt cx="9226080" cy="526320"/>
          </a:xfrm>
        </p:grpSpPr>
        <p:sp>
          <p:nvSpPr>
            <p:cNvPr id="84" name="CustomShape 3"/>
            <p:cNvSpPr/>
            <p:nvPr/>
          </p:nvSpPr>
          <p:spPr>
            <a:xfrm>
              <a:off x="-30960" y="4734720"/>
              <a:ext cx="9226080" cy="45324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5" name="CustomShape 4"/>
            <p:cNvSpPr/>
            <p:nvPr/>
          </p:nvSpPr>
          <p:spPr>
            <a:xfrm>
              <a:off x="635400" y="4661640"/>
              <a:ext cx="384840" cy="5263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6" name="CustomShape 5"/>
            <p:cNvSpPr/>
            <p:nvPr/>
          </p:nvSpPr>
          <p:spPr>
            <a:xfrm>
              <a:off x="1031040" y="4824720"/>
              <a:ext cx="3611160" cy="226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INDIANA UNIVERSITY</a:t>
              </a:r>
              <a:endParaRPr lang="en-US" sz="900" b="0" strike="noStrike" spc="-1">
                <a:latin typeface="Arial"/>
              </a:endParaRPr>
            </a:p>
          </p:txBody>
        </p:sp>
      </p:grpSp>
      <p:pic>
        <p:nvPicPr>
          <p:cNvPr id="87" name="Picture 16"/>
          <p:cNvPicPr/>
          <p:nvPr/>
        </p:nvPicPr>
        <p:blipFill>
          <a:blip r:embed="rId14"/>
          <a:stretch/>
        </p:blipFill>
        <p:spPr>
          <a:xfrm>
            <a:off x="483840" y="4514760"/>
            <a:ext cx="682200" cy="749160"/>
          </a:xfrm>
          <a:prstGeom prst="rect">
            <a:avLst/>
          </a:prstGeom>
          <a:ln>
            <a:noFill/>
          </a:ln>
        </p:spPr>
      </p:pic>
      <p:sp>
        <p:nvSpPr>
          <p:cNvPr id="88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378800" y="2390400"/>
            <a:ext cx="182160" cy="36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1378800" y="2390400"/>
            <a:ext cx="182160" cy="36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CustomShape 3"/>
          <p:cNvSpPr/>
          <p:nvPr/>
        </p:nvSpPr>
        <p:spPr>
          <a:xfrm>
            <a:off x="1378800" y="2390400"/>
            <a:ext cx="182160" cy="36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4"/>
          <p:cNvSpPr/>
          <p:nvPr/>
        </p:nvSpPr>
        <p:spPr>
          <a:xfrm>
            <a:off x="-15120" y="2031840"/>
            <a:ext cx="146160" cy="83412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957960"/>
            <a:ext cx="80280" cy="38484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69" name="Group 2"/>
          <p:cNvGrpSpPr/>
          <p:nvPr/>
        </p:nvGrpSpPr>
        <p:grpSpPr>
          <a:xfrm>
            <a:off x="-30960" y="4661640"/>
            <a:ext cx="9226080" cy="526320"/>
            <a:chOff x="-30960" y="4661640"/>
            <a:chExt cx="9226080" cy="526320"/>
          </a:xfrm>
        </p:grpSpPr>
        <p:sp>
          <p:nvSpPr>
            <p:cNvPr id="170" name="CustomShape 3"/>
            <p:cNvSpPr/>
            <p:nvPr/>
          </p:nvSpPr>
          <p:spPr>
            <a:xfrm>
              <a:off x="-30960" y="4734720"/>
              <a:ext cx="9226080" cy="45324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1" name="CustomShape 4"/>
            <p:cNvSpPr/>
            <p:nvPr/>
          </p:nvSpPr>
          <p:spPr>
            <a:xfrm>
              <a:off x="635400" y="4661640"/>
              <a:ext cx="384840" cy="5263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2" name="CustomShape 5"/>
            <p:cNvSpPr/>
            <p:nvPr/>
          </p:nvSpPr>
          <p:spPr>
            <a:xfrm>
              <a:off x="1031040" y="4824720"/>
              <a:ext cx="3611160" cy="226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INDIANA UNIVERSITY</a:t>
              </a:r>
              <a:endParaRPr lang="en-US" sz="900" b="0" strike="noStrike" spc="-1">
                <a:latin typeface="Arial"/>
              </a:endParaRPr>
            </a:p>
          </p:txBody>
        </p:sp>
      </p:grpSp>
      <p:pic>
        <p:nvPicPr>
          <p:cNvPr id="173" name="Picture 16"/>
          <p:cNvPicPr/>
          <p:nvPr/>
        </p:nvPicPr>
        <p:blipFill>
          <a:blip r:embed="rId14"/>
          <a:stretch/>
        </p:blipFill>
        <p:spPr>
          <a:xfrm>
            <a:off x="483840" y="4514760"/>
            <a:ext cx="682200" cy="749160"/>
          </a:xfrm>
          <a:prstGeom prst="rect">
            <a:avLst/>
          </a:prstGeom>
          <a:ln>
            <a:noFill/>
          </a:ln>
        </p:spPr>
      </p:pic>
      <p:sp>
        <p:nvSpPr>
          <p:cNvPr id="174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0" y="957960"/>
            <a:ext cx="80280" cy="38484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213" name="Group 2"/>
          <p:cNvGrpSpPr/>
          <p:nvPr/>
        </p:nvGrpSpPr>
        <p:grpSpPr>
          <a:xfrm>
            <a:off x="-30960" y="4661640"/>
            <a:ext cx="9226080" cy="526320"/>
            <a:chOff x="-30960" y="4661640"/>
            <a:chExt cx="9226080" cy="526320"/>
          </a:xfrm>
        </p:grpSpPr>
        <p:sp>
          <p:nvSpPr>
            <p:cNvPr id="214" name="CustomShape 3"/>
            <p:cNvSpPr/>
            <p:nvPr/>
          </p:nvSpPr>
          <p:spPr>
            <a:xfrm>
              <a:off x="-30960" y="4734720"/>
              <a:ext cx="9226080" cy="45324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5" name="CustomShape 4"/>
            <p:cNvSpPr/>
            <p:nvPr/>
          </p:nvSpPr>
          <p:spPr>
            <a:xfrm>
              <a:off x="635400" y="4661640"/>
              <a:ext cx="384840" cy="5263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16" name="CustomShape 5"/>
            <p:cNvSpPr/>
            <p:nvPr/>
          </p:nvSpPr>
          <p:spPr>
            <a:xfrm>
              <a:off x="1031040" y="4824720"/>
              <a:ext cx="3611160" cy="226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INDIANA UNIVERSITY</a:t>
              </a:r>
              <a:endParaRPr lang="en-US" sz="900" b="0" strike="noStrike" spc="-1">
                <a:latin typeface="Arial"/>
              </a:endParaRPr>
            </a:p>
          </p:txBody>
        </p:sp>
      </p:grpSp>
      <p:pic>
        <p:nvPicPr>
          <p:cNvPr id="217" name="Picture 16"/>
          <p:cNvPicPr/>
          <p:nvPr/>
        </p:nvPicPr>
        <p:blipFill>
          <a:blip r:embed="rId14"/>
          <a:stretch/>
        </p:blipFill>
        <p:spPr>
          <a:xfrm>
            <a:off x="483840" y="4514760"/>
            <a:ext cx="682200" cy="749160"/>
          </a:xfrm>
          <a:prstGeom prst="rect">
            <a:avLst/>
          </a:prstGeom>
          <a:ln>
            <a:noFill/>
          </a:ln>
        </p:spPr>
      </p:pic>
      <p:sp>
        <p:nvSpPr>
          <p:cNvPr id="218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19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0" y="957960"/>
            <a:ext cx="80280" cy="38484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257" name="Group 2"/>
          <p:cNvGrpSpPr/>
          <p:nvPr/>
        </p:nvGrpSpPr>
        <p:grpSpPr>
          <a:xfrm>
            <a:off x="-30960" y="4661640"/>
            <a:ext cx="9226080" cy="526320"/>
            <a:chOff x="-30960" y="4661640"/>
            <a:chExt cx="9226080" cy="526320"/>
          </a:xfrm>
        </p:grpSpPr>
        <p:sp>
          <p:nvSpPr>
            <p:cNvPr id="258" name="CustomShape 3"/>
            <p:cNvSpPr/>
            <p:nvPr/>
          </p:nvSpPr>
          <p:spPr>
            <a:xfrm>
              <a:off x="-30960" y="4734720"/>
              <a:ext cx="9226080" cy="45324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59" name="CustomShape 4"/>
            <p:cNvSpPr/>
            <p:nvPr/>
          </p:nvSpPr>
          <p:spPr>
            <a:xfrm>
              <a:off x="635400" y="4661640"/>
              <a:ext cx="384840" cy="5263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60" name="CustomShape 5"/>
            <p:cNvSpPr/>
            <p:nvPr/>
          </p:nvSpPr>
          <p:spPr>
            <a:xfrm>
              <a:off x="1031040" y="4824720"/>
              <a:ext cx="3611160" cy="226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INDIANA UNIVERSITY</a:t>
              </a:r>
              <a:endParaRPr lang="en-US" sz="900" b="0" strike="noStrike" spc="-1">
                <a:latin typeface="Arial"/>
              </a:endParaRPr>
            </a:p>
          </p:txBody>
        </p:sp>
      </p:grpSp>
      <p:pic>
        <p:nvPicPr>
          <p:cNvPr id="261" name="Picture 16"/>
          <p:cNvPicPr/>
          <p:nvPr/>
        </p:nvPicPr>
        <p:blipFill>
          <a:blip r:embed="rId14"/>
          <a:stretch/>
        </p:blipFill>
        <p:spPr>
          <a:xfrm>
            <a:off x="483840" y="4514760"/>
            <a:ext cx="682200" cy="749160"/>
          </a:xfrm>
          <a:prstGeom prst="rect">
            <a:avLst/>
          </a:prstGeom>
          <a:ln>
            <a:noFill/>
          </a:ln>
        </p:spPr>
      </p:pic>
      <p:sp>
        <p:nvSpPr>
          <p:cNvPr id="262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63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0" y="957960"/>
            <a:ext cx="80280" cy="38484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301" name="Group 2"/>
          <p:cNvGrpSpPr/>
          <p:nvPr/>
        </p:nvGrpSpPr>
        <p:grpSpPr>
          <a:xfrm>
            <a:off x="-30960" y="4661640"/>
            <a:ext cx="9226080" cy="526320"/>
            <a:chOff x="-30960" y="4661640"/>
            <a:chExt cx="9226080" cy="526320"/>
          </a:xfrm>
        </p:grpSpPr>
        <p:sp>
          <p:nvSpPr>
            <p:cNvPr id="302" name="CustomShape 3"/>
            <p:cNvSpPr/>
            <p:nvPr/>
          </p:nvSpPr>
          <p:spPr>
            <a:xfrm>
              <a:off x="-30960" y="4734720"/>
              <a:ext cx="9226080" cy="45324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03" name="CustomShape 4"/>
            <p:cNvSpPr/>
            <p:nvPr/>
          </p:nvSpPr>
          <p:spPr>
            <a:xfrm>
              <a:off x="635400" y="4661640"/>
              <a:ext cx="384840" cy="5263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04" name="CustomShape 5"/>
            <p:cNvSpPr/>
            <p:nvPr/>
          </p:nvSpPr>
          <p:spPr>
            <a:xfrm>
              <a:off x="1031040" y="4824720"/>
              <a:ext cx="3611160" cy="226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INDIANA UNIVERSITY</a:t>
              </a:r>
              <a:endParaRPr lang="en-US" sz="900" b="0" strike="noStrike" spc="-1">
                <a:latin typeface="Arial"/>
              </a:endParaRPr>
            </a:p>
          </p:txBody>
        </p:sp>
      </p:grpSp>
      <p:pic>
        <p:nvPicPr>
          <p:cNvPr id="305" name="Picture 16"/>
          <p:cNvPicPr/>
          <p:nvPr/>
        </p:nvPicPr>
        <p:blipFill>
          <a:blip r:embed="rId14"/>
          <a:stretch/>
        </p:blipFill>
        <p:spPr>
          <a:xfrm>
            <a:off x="483840" y="4514760"/>
            <a:ext cx="682200" cy="749160"/>
          </a:xfrm>
          <a:prstGeom prst="rect">
            <a:avLst/>
          </a:prstGeom>
          <a:ln>
            <a:noFill/>
          </a:ln>
        </p:spPr>
      </p:pic>
      <p:sp>
        <p:nvSpPr>
          <p:cNvPr id="306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07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0" y="957960"/>
            <a:ext cx="80280" cy="38484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345" name="Group 2"/>
          <p:cNvGrpSpPr/>
          <p:nvPr/>
        </p:nvGrpSpPr>
        <p:grpSpPr>
          <a:xfrm>
            <a:off x="-30960" y="4661640"/>
            <a:ext cx="9226080" cy="526320"/>
            <a:chOff x="-30960" y="4661640"/>
            <a:chExt cx="9226080" cy="526320"/>
          </a:xfrm>
        </p:grpSpPr>
        <p:sp>
          <p:nvSpPr>
            <p:cNvPr id="346" name="CustomShape 3"/>
            <p:cNvSpPr/>
            <p:nvPr/>
          </p:nvSpPr>
          <p:spPr>
            <a:xfrm>
              <a:off x="-30960" y="4734720"/>
              <a:ext cx="9226080" cy="45324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7" name="CustomShape 4"/>
            <p:cNvSpPr/>
            <p:nvPr/>
          </p:nvSpPr>
          <p:spPr>
            <a:xfrm>
              <a:off x="635400" y="4661640"/>
              <a:ext cx="384840" cy="52632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8" name="CustomShape 5"/>
            <p:cNvSpPr/>
            <p:nvPr/>
          </p:nvSpPr>
          <p:spPr>
            <a:xfrm>
              <a:off x="1031040" y="4824720"/>
              <a:ext cx="3611160" cy="226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INDIANA UNIVERSITY</a:t>
              </a:r>
              <a:endParaRPr lang="en-US" sz="900" b="0" strike="noStrike" spc="-1">
                <a:latin typeface="Arial"/>
              </a:endParaRPr>
            </a:p>
          </p:txBody>
        </p:sp>
      </p:grpSp>
      <p:pic>
        <p:nvPicPr>
          <p:cNvPr id="349" name="Picture 16"/>
          <p:cNvPicPr/>
          <p:nvPr/>
        </p:nvPicPr>
        <p:blipFill>
          <a:blip r:embed="rId14"/>
          <a:stretch/>
        </p:blipFill>
        <p:spPr>
          <a:xfrm>
            <a:off x="483840" y="4514760"/>
            <a:ext cx="682200" cy="749160"/>
          </a:xfrm>
          <a:prstGeom prst="rect">
            <a:avLst/>
          </a:prstGeom>
          <a:ln>
            <a:noFill/>
          </a:ln>
        </p:spPr>
      </p:pic>
      <p:sp>
        <p:nvSpPr>
          <p:cNvPr id="350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51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CustomShape 1"/>
          <p:cNvSpPr/>
          <p:nvPr/>
        </p:nvSpPr>
        <p:spPr>
          <a:xfrm>
            <a:off x="502920" y="2659023"/>
            <a:ext cx="7731720" cy="11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Image Detection Utilizing YOLO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824" name="CustomShape 2"/>
          <p:cNvSpPr/>
          <p:nvPr/>
        </p:nvSpPr>
        <p:spPr>
          <a:xfrm>
            <a:off x="530640" y="4709880"/>
            <a:ext cx="7731720" cy="27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1100" b="1" strike="noStrike" spc="60">
                <a:solidFill>
                  <a:srgbClr val="A6A6A6"/>
                </a:solidFill>
                <a:latin typeface="Arial"/>
                <a:ea typeface="DejaVu Sans"/>
              </a:rPr>
              <a:t>INDIANA UNIVERSITY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825" name="CustomShape 3"/>
          <p:cNvSpPr/>
          <p:nvPr/>
        </p:nvSpPr>
        <p:spPr>
          <a:xfrm>
            <a:off x="530640" y="2398855"/>
            <a:ext cx="7731720" cy="24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1800" b="0" strike="noStrike" spc="-1" dirty="0">
                <a:solidFill>
                  <a:srgbClr val="A6A6A6"/>
                </a:solidFill>
                <a:latin typeface="Arial"/>
                <a:ea typeface="DejaVu Sans"/>
              </a:rPr>
              <a:t>CSCI-B657: Computer Vision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26" name="CustomShape 4"/>
          <p:cNvSpPr/>
          <p:nvPr/>
        </p:nvSpPr>
        <p:spPr>
          <a:xfrm>
            <a:off x="502920" y="3862080"/>
            <a:ext cx="7731720" cy="24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A6A6A6"/>
                </a:solidFill>
                <a:latin typeface="Arial"/>
                <a:ea typeface="DejaVu Sans"/>
              </a:rPr>
              <a:t>Ethan Eldridge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A6A6A6"/>
                </a:solidFill>
                <a:latin typeface="Arial"/>
                <a:ea typeface="DejaVu Sans"/>
              </a:rPr>
              <a:t>Gavin Hemmerlein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CustomShape 1"/>
          <p:cNvSpPr/>
          <p:nvPr/>
        </p:nvSpPr>
        <p:spPr>
          <a:xfrm>
            <a:off x="1155960" y="3816720"/>
            <a:ext cx="2925360" cy="4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Handles Clutter Surprisingly Well!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3" name="CustomShape 2"/>
          <p:cNvSpPr/>
          <p:nvPr/>
        </p:nvSpPr>
        <p:spPr>
          <a:xfrm>
            <a:off x="5303880" y="3852720"/>
            <a:ext cx="2925360" cy="4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Multiple Categories Possible to Detect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74" name="Picture 873"/>
          <p:cNvPicPr/>
          <p:nvPr/>
        </p:nvPicPr>
        <p:blipFill>
          <a:blip r:embed="rId2"/>
          <a:stretch/>
        </p:blipFill>
        <p:spPr>
          <a:xfrm>
            <a:off x="457200" y="822960"/>
            <a:ext cx="3931560" cy="2948760"/>
          </a:xfrm>
          <a:prstGeom prst="rect">
            <a:avLst/>
          </a:prstGeom>
          <a:ln>
            <a:noFill/>
          </a:ln>
        </p:spPr>
      </p:pic>
      <p:pic>
        <p:nvPicPr>
          <p:cNvPr id="875" name="Picture 874"/>
          <p:cNvPicPr/>
          <p:nvPr/>
        </p:nvPicPr>
        <p:blipFill>
          <a:blip r:embed="rId3"/>
          <a:stretch/>
        </p:blipFill>
        <p:spPr>
          <a:xfrm>
            <a:off x="4937760" y="914400"/>
            <a:ext cx="3875400" cy="2906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CustomShape 1"/>
          <p:cNvSpPr/>
          <p:nvPr/>
        </p:nvSpPr>
        <p:spPr>
          <a:xfrm>
            <a:off x="1155960" y="3843615"/>
            <a:ext cx="2925360" cy="4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</a:rPr>
              <a:t>Image of Shark and Fish at 100 Epochs (some fish remain unclassified).</a:t>
            </a:r>
            <a:endParaRPr lang="en-US" sz="12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3" name="CustomShape 2"/>
          <p:cNvSpPr/>
          <p:nvPr/>
        </p:nvSpPr>
        <p:spPr>
          <a:xfrm>
            <a:off x="5303880" y="3852720"/>
            <a:ext cx="2925360" cy="4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</a:rPr>
              <a:t>Image of Shark and Fish at 500 Epochs (higher confidence, more fish identified).</a:t>
            </a:r>
            <a:endParaRPr lang="en-US" sz="12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75" name="Picture 874"/>
          <p:cNvPicPr/>
          <p:nvPr/>
        </p:nvPicPr>
        <p:blipFill>
          <a:blip r:embed="rId2"/>
          <a:stretch/>
        </p:blipFill>
        <p:spPr>
          <a:xfrm>
            <a:off x="696600" y="895860"/>
            <a:ext cx="3875400" cy="2906280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CE1343E5-8601-3C48-B93F-0545D9EB2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60" y="895590"/>
            <a:ext cx="3875400" cy="29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51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CustomShape 1"/>
          <p:cNvSpPr/>
          <p:nvPr/>
        </p:nvSpPr>
        <p:spPr>
          <a:xfrm>
            <a:off x="523440" y="759240"/>
            <a:ext cx="8001720" cy="69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FFFFFF"/>
                </a:solidFill>
                <a:latin typeface="Arial"/>
                <a:ea typeface="DejaVu Sans"/>
              </a:rPr>
              <a:t>YOLO Future Improvements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877" name="CustomShape 2"/>
          <p:cNvSpPr/>
          <p:nvPr/>
        </p:nvSpPr>
        <p:spPr>
          <a:xfrm>
            <a:off x="523440" y="1630440"/>
            <a:ext cx="7797240" cy="281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0560">
              <a:lnSpc>
                <a:spcPct val="100000"/>
              </a:lnSpc>
              <a:spcAft>
                <a:spcPts val="1800"/>
              </a:spcAft>
              <a:buClr>
                <a:srgbClr val="80808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Video Algorithm – Implementation examples available. Increased area of study</a:t>
            </a:r>
            <a:endParaRPr lang="en-US" sz="18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spcAft>
                <a:spcPts val="1800"/>
              </a:spcAft>
              <a:buClr>
                <a:srgbClr val="80808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Bounding Regions – Not ideal, but not a problem</a:t>
            </a:r>
            <a:endParaRPr lang="en-US" sz="18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spcAft>
                <a:spcPts val="1800"/>
              </a:spcAft>
              <a:buClr>
                <a:srgbClr val="80808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Other Observations</a:t>
            </a:r>
            <a:endParaRPr lang="en-US" sz="18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80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Clutter is (sometimes) a problem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78" name="CustomShape 3"/>
          <p:cNvSpPr/>
          <p:nvPr/>
        </p:nvSpPr>
        <p:spPr>
          <a:xfrm>
            <a:off x="4834080" y="285120"/>
            <a:ext cx="3697920" cy="24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  <a:spcAft>
                <a:spcPts val="1800"/>
              </a:spcAft>
            </a:pPr>
            <a:r>
              <a:rPr lang="en-US" sz="1100" b="0" strike="noStrike" spc="-1">
                <a:solidFill>
                  <a:srgbClr val="A6A6A6"/>
                </a:solidFill>
                <a:latin typeface="Arial"/>
                <a:ea typeface="DejaVu Sans"/>
              </a:rPr>
              <a:t>Optimization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CustomShape 1"/>
          <p:cNvSpPr/>
          <p:nvPr/>
        </p:nvSpPr>
        <p:spPr>
          <a:xfrm>
            <a:off x="1155960" y="3816720"/>
            <a:ext cx="2925360" cy="4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Classification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0" name="CustomShape 2"/>
          <p:cNvSpPr/>
          <p:nvPr/>
        </p:nvSpPr>
        <p:spPr>
          <a:xfrm>
            <a:off x="5303880" y="3852720"/>
            <a:ext cx="2925360" cy="4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Multiple Person Detection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1" name="CustomShape 3"/>
          <p:cNvSpPr/>
          <p:nvPr/>
        </p:nvSpPr>
        <p:spPr>
          <a:xfrm>
            <a:off x="4834080" y="285120"/>
            <a:ext cx="3697920" cy="24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  <a:spcAft>
                <a:spcPts val="1800"/>
              </a:spcAft>
            </a:pPr>
            <a:r>
              <a:rPr lang="en-US" sz="1100" b="0" strike="noStrike" spc="-1">
                <a:solidFill>
                  <a:srgbClr val="A6A6A6"/>
                </a:solidFill>
                <a:latin typeface="Arial"/>
                <a:ea typeface="DejaVu Sans"/>
              </a:rPr>
              <a:t>Other Datasets – Vehicles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882" name="Picture 881"/>
          <p:cNvPicPr/>
          <p:nvPr/>
        </p:nvPicPr>
        <p:blipFill>
          <a:blip r:embed="rId2"/>
          <a:stretch/>
        </p:blipFill>
        <p:spPr>
          <a:xfrm>
            <a:off x="994680" y="548640"/>
            <a:ext cx="3120120" cy="3120120"/>
          </a:xfrm>
          <a:prstGeom prst="rect">
            <a:avLst/>
          </a:prstGeom>
          <a:ln>
            <a:noFill/>
          </a:ln>
        </p:spPr>
      </p:pic>
      <p:pic>
        <p:nvPicPr>
          <p:cNvPr id="883" name="Picture 882"/>
          <p:cNvPicPr/>
          <p:nvPr/>
        </p:nvPicPr>
        <p:blipFill>
          <a:blip r:embed="rId3"/>
          <a:stretch/>
        </p:blipFill>
        <p:spPr>
          <a:xfrm>
            <a:off x="5405400" y="924840"/>
            <a:ext cx="2641320" cy="264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CustomShape 1"/>
          <p:cNvSpPr/>
          <p:nvPr/>
        </p:nvSpPr>
        <p:spPr>
          <a:xfrm>
            <a:off x="523440" y="759240"/>
            <a:ext cx="8001720" cy="69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FFFFFF"/>
                </a:solidFill>
                <a:latin typeface="Arial"/>
                <a:ea typeface="DejaVu Sans"/>
              </a:rPr>
              <a:t>Thank you	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885" name="CustomShape 2"/>
          <p:cNvSpPr/>
          <p:nvPr/>
        </p:nvSpPr>
        <p:spPr>
          <a:xfrm>
            <a:off x="523440" y="1630440"/>
            <a:ext cx="7797240" cy="281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0560">
              <a:lnSpc>
                <a:spcPct val="100000"/>
              </a:lnSpc>
              <a:spcAft>
                <a:spcPts val="1800"/>
              </a:spcAft>
              <a:buClr>
                <a:srgbClr val="80808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Dr. Reza and the CSCI B657 course staff</a:t>
            </a:r>
            <a:endParaRPr lang="en-US" sz="18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spcAft>
                <a:spcPts val="1800"/>
              </a:spcAft>
              <a:buClr>
                <a:srgbClr val="80808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Paper Authors for YOLOv1 through YOLOv5</a:t>
            </a:r>
            <a:endParaRPr lang="en-US" sz="18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spcAft>
                <a:spcPts val="1800"/>
              </a:spcAft>
              <a:buClr>
                <a:srgbClr val="80808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Roboflow for use of their datasets and availability of tutorials</a:t>
            </a:r>
            <a:endParaRPr lang="en-US" sz="18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80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886" name="CustomShape 3"/>
          <p:cNvSpPr/>
          <p:nvPr/>
        </p:nvSpPr>
        <p:spPr>
          <a:xfrm>
            <a:off x="4834080" y="285120"/>
            <a:ext cx="3697920" cy="24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  <a:spcAft>
                <a:spcPts val="1800"/>
              </a:spcAft>
            </a:pPr>
            <a:r>
              <a:rPr lang="en-US" sz="1100" b="0" strike="noStrike" spc="-1">
                <a:solidFill>
                  <a:srgbClr val="A6A6A6"/>
                </a:solidFill>
                <a:latin typeface="Arial"/>
                <a:ea typeface="DejaVu Sans"/>
              </a:rPr>
              <a:t>Special Thanks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523440" y="759240"/>
            <a:ext cx="8001720" cy="69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FFFFFF"/>
                </a:solidFill>
                <a:latin typeface="Arial"/>
                <a:ea typeface="DejaVu Sans"/>
              </a:rPr>
              <a:t>You Only Look Once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523440" y="1630440"/>
            <a:ext cx="4779360" cy="281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0560">
              <a:lnSpc>
                <a:spcPct val="100000"/>
              </a:lnSpc>
              <a:spcAft>
                <a:spcPts val="1800"/>
              </a:spcAft>
              <a:buClr>
                <a:srgbClr val="80808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Rebounds detection to a regression problem with bounding boxes </a:t>
            </a:r>
            <a:endParaRPr lang="en-US" sz="18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spcAft>
                <a:spcPts val="1800"/>
              </a:spcAft>
              <a:buClr>
                <a:srgbClr val="80808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Segments the image into a map with classification probabilities</a:t>
            </a:r>
            <a:endParaRPr lang="en-US" sz="18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spcAft>
                <a:spcPts val="1800"/>
              </a:spcAft>
              <a:buClr>
                <a:srgbClr val="80808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The algorithm is extremely fast!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800"/>
              </a:spcAf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829" name="CustomShape 3"/>
          <p:cNvSpPr/>
          <p:nvPr/>
        </p:nvSpPr>
        <p:spPr>
          <a:xfrm>
            <a:off x="4834080" y="285120"/>
            <a:ext cx="3697920" cy="24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  <a:spcAft>
                <a:spcPts val="1800"/>
              </a:spcAft>
            </a:pPr>
            <a:r>
              <a:rPr lang="en-US" sz="1100" b="0" strike="noStrike" spc="-1">
                <a:solidFill>
                  <a:srgbClr val="A6A6A6"/>
                </a:solidFill>
                <a:latin typeface="Arial"/>
                <a:ea typeface="DejaVu Sans"/>
              </a:rPr>
              <a:t>Unified, Real-Time Object Detection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830" name="Picture 829"/>
          <p:cNvPicPr/>
          <p:nvPr/>
        </p:nvPicPr>
        <p:blipFill>
          <a:blip r:embed="rId2"/>
          <a:stretch/>
        </p:blipFill>
        <p:spPr>
          <a:xfrm>
            <a:off x="5513294" y="1174376"/>
            <a:ext cx="3050026" cy="2093562"/>
          </a:xfrm>
          <a:prstGeom prst="rect">
            <a:avLst/>
          </a:prstGeom>
          <a:ln>
            <a:noFill/>
          </a:ln>
        </p:spPr>
      </p:pic>
      <p:sp>
        <p:nvSpPr>
          <p:cNvPr id="831" name="CustomShape 4"/>
          <p:cNvSpPr/>
          <p:nvPr/>
        </p:nvSpPr>
        <p:spPr>
          <a:xfrm>
            <a:off x="5445094" y="3363593"/>
            <a:ext cx="3175466" cy="5079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Figure 2: The Model (J. Redmon, et al.)</a:t>
            </a:r>
            <a:endParaRPr lang="en-US" sz="12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CustomShape 1"/>
          <p:cNvSpPr/>
          <p:nvPr/>
        </p:nvSpPr>
        <p:spPr>
          <a:xfrm>
            <a:off x="523440" y="759240"/>
            <a:ext cx="8001720" cy="69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FFFFFF"/>
                </a:solidFill>
                <a:latin typeface="Arial"/>
                <a:ea typeface="DejaVu Sans"/>
              </a:rPr>
              <a:t>You Only Look Once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33" name="CustomShape 2"/>
          <p:cNvSpPr/>
          <p:nvPr/>
        </p:nvSpPr>
        <p:spPr>
          <a:xfrm>
            <a:off x="523440" y="1630440"/>
            <a:ext cx="4779360" cy="281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0560">
              <a:lnSpc>
                <a:spcPct val="100000"/>
              </a:lnSpc>
              <a:spcAft>
                <a:spcPts val="1800"/>
              </a:spcAft>
              <a:buClr>
                <a:srgbClr val="80808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Contains 24 convolutional layers </a:t>
            </a:r>
            <a:endParaRPr lang="en-US" sz="18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spcAft>
                <a:spcPts val="1800"/>
              </a:spcAft>
              <a:buClr>
                <a:srgbClr val="80808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Goal to have confidence level of bounding box equal to intersection over union (IOU)</a:t>
            </a:r>
            <a:endParaRPr lang="en-US" sz="18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spcAft>
                <a:spcPts val="1800"/>
              </a:spcAft>
              <a:buClr>
                <a:srgbClr val="80808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The algorithm is very precise when well trained such as on Picasso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800"/>
              </a:spcAf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834" name="CustomShape 3"/>
          <p:cNvSpPr/>
          <p:nvPr/>
        </p:nvSpPr>
        <p:spPr>
          <a:xfrm>
            <a:off x="4834080" y="285120"/>
            <a:ext cx="3697920" cy="24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  <a:spcAft>
                <a:spcPts val="1800"/>
              </a:spcAft>
            </a:pPr>
            <a:r>
              <a:rPr lang="en-US" sz="1100" b="0" strike="noStrike" spc="-1">
                <a:solidFill>
                  <a:srgbClr val="A6A6A6"/>
                </a:solidFill>
                <a:latin typeface="Arial"/>
                <a:ea typeface="DejaVu Sans"/>
              </a:rPr>
              <a:t>Unified, Real-Time Object Detection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835" name="CustomShape 4"/>
          <p:cNvSpPr/>
          <p:nvPr/>
        </p:nvSpPr>
        <p:spPr>
          <a:xfrm>
            <a:off x="5471640" y="2078640"/>
            <a:ext cx="2925360" cy="4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Figure 3: Neural Network Architecture (J. Redmon, et al.)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36" name="Picture 835"/>
          <p:cNvPicPr/>
          <p:nvPr/>
        </p:nvPicPr>
        <p:blipFill>
          <a:blip r:embed="rId2"/>
          <a:stretch/>
        </p:blipFill>
        <p:spPr>
          <a:xfrm>
            <a:off x="5179320" y="535680"/>
            <a:ext cx="3506760" cy="1551600"/>
          </a:xfrm>
          <a:prstGeom prst="rect">
            <a:avLst/>
          </a:prstGeom>
          <a:ln>
            <a:noFill/>
          </a:ln>
        </p:spPr>
      </p:pic>
      <p:sp>
        <p:nvSpPr>
          <p:cNvPr id="837" name="CustomShape 5"/>
          <p:cNvSpPr/>
          <p:nvPr/>
        </p:nvSpPr>
        <p:spPr>
          <a:xfrm>
            <a:off x="5486400" y="4336560"/>
            <a:ext cx="2925360" cy="4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Picasso Dataset Precision Recall Curve (J. Redmon, et al.)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38" name="Picture 837"/>
          <p:cNvPicPr/>
          <p:nvPr/>
        </p:nvPicPr>
        <p:blipFill>
          <a:blip r:embed="rId3"/>
          <a:stretch/>
        </p:blipFill>
        <p:spPr>
          <a:xfrm>
            <a:off x="5811120" y="2560320"/>
            <a:ext cx="2234880" cy="1748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CustomShape 1"/>
          <p:cNvSpPr/>
          <p:nvPr/>
        </p:nvSpPr>
        <p:spPr>
          <a:xfrm>
            <a:off x="523440" y="759240"/>
            <a:ext cx="8001720" cy="69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FFFFFF"/>
                </a:solidFill>
                <a:latin typeface="Arial"/>
                <a:ea typeface="DejaVu Sans"/>
              </a:rPr>
              <a:t>Bounding Regions Used in YOLO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840" name="CustomShape 2"/>
          <p:cNvSpPr/>
          <p:nvPr/>
        </p:nvSpPr>
        <p:spPr>
          <a:xfrm>
            <a:off x="523440" y="1630440"/>
            <a:ext cx="4137840" cy="281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0560">
              <a:lnSpc>
                <a:spcPct val="100000"/>
              </a:lnSpc>
              <a:spcAft>
                <a:spcPts val="1800"/>
              </a:spcAft>
              <a:buClr>
                <a:srgbClr val="80808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The regions are calculated quickly</a:t>
            </a:r>
            <a:endParaRPr lang="en-US" sz="18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spcAft>
                <a:spcPts val="1800"/>
              </a:spcAft>
              <a:buClr>
                <a:srgbClr val="80808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Multiple calculations made to produce the detection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1" name="CustomShape 3"/>
          <p:cNvSpPr/>
          <p:nvPr/>
        </p:nvSpPr>
        <p:spPr>
          <a:xfrm>
            <a:off x="4834080" y="285120"/>
            <a:ext cx="3697920" cy="24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  <a:spcAft>
                <a:spcPts val="1800"/>
              </a:spcAft>
            </a:pPr>
            <a:r>
              <a:rPr lang="en-US" sz="1100" b="0" strike="noStrike" spc="-1">
                <a:solidFill>
                  <a:srgbClr val="A6A6A6"/>
                </a:solidFill>
                <a:latin typeface="Arial"/>
                <a:ea typeface="DejaVu Sans"/>
              </a:rPr>
              <a:t>Bounding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842" name="Picture 841"/>
          <p:cNvPicPr/>
          <p:nvPr/>
        </p:nvPicPr>
        <p:blipFill>
          <a:blip r:embed="rId2"/>
          <a:stretch/>
        </p:blipFill>
        <p:spPr>
          <a:xfrm>
            <a:off x="6126480" y="1280160"/>
            <a:ext cx="2376720" cy="2376720"/>
          </a:xfrm>
          <a:prstGeom prst="rect">
            <a:avLst/>
          </a:prstGeom>
          <a:ln>
            <a:noFill/>
          </a:ln>
        </p:spPr>
      </p:pic>
      <p:sp>
        <p:nvSpPr>
          <p:cNvPr id="843" name="CustomShape 4"/>
          <p:cNvSpPr/>
          <p:nvPr/>
        </p:nvSpPr>
        <p:spPr>
          <a:xfrm>
            <a:off x="5852160" y="3683160"/>
            <a:ext cx="2925360" cy="4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Bounding Boxes 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(Figure 2: J. Redmon, et al.)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1"/>
          <p:cNvSpPr/>
          <p:nvPr/>
        </p:nvSpPr>
        <p:spPr>
          <a:xfrm>
            <a:off x="523440" y="759240"/>
            <a:ext cx="8001720" cy="69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FFFFFF"/>
                </a:solidFill>
                <a:latin typeface="Arial"/>
                <a:ea typeface="DejaVu Sans"/>
              </a:rPr>
              <a:t>Training on Datasets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845" name="CustomShape 2"/>
          <p:cNvSpPr/>
          <p:nvPr/>
        </p:nvSpPr>
        <p:spPr>
          <a:xfrm>
            <a:off x="523440" y="1630440"/>
            <a:ext cx="4137840" cy="281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0560">
              <a:lnSpc>
                <a:spcPct val="100000"/>
              </a:lnSpc>
              <a:spcAft>
                <a:spcPts val="1800"/>
              </a:spcAft>
              <a:buClr>
                <a:srgbClr val="80808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Roboflow has a plethora of datasets</a:t>
            </a:r>
            <a:endParaRPr lang="en-US" sz="18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spcAft>
                <a:spcPts val="1800"/>
              </a:spcAft>
              <a:buClr>
                <a:srgbClr val="80808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Aquarium is one of the largest (416 images)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6" name="CustomShape 3"/>
          <p:cNvSpPr/>
          <p:nvPr/>
        </p:nvSpPr>
        <p:spPr>
          <a:xfrm>
            <a:off x="4834080" y="285120"/>
            <a:ext cx="3697920" cy="24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  <a:spcAft>
                <a:spcPts val="1800"/>
              </a:spcAft>
            </a:pPr>
            <a:r>
              <a:rPr lang="en-US" sz="1100" b="0" strike="noStrike" spc="-1">
                <a:solidFill>
                  <a:srgbClr val="A6A6A6"/>
                </a:solidFill>
                <a:latin typeface="Arial"/>
                <a:ea typeface="DejaVu Sans"/>
              </a:rPr>
              <a:t>Aquarium Training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847" name="Picture 846"/>
          <p:cNvPicPr/>
          <p:nvPr/>
        </p:nvPicPr>
        <p:blipFill>
          <a:blip r:embed="rId2"/>
          <a:stretch/>
        </p:blipFill>
        <p:spPr>
          <a:xfrm>
            <a:off x="4754880" y="548640"/>
            <a:ext cx="4034160" cy="403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CustomShape 1"/>
          <p:cNvSpPr/>
          <p:nvPr/>
        </p:nvSpPr>
        <p:spPr>
          <a:xfrm>
            <a:off x="523440" y="759240"/>
            <a:ext cx="3772080" cy="106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FFFFFF"/>
                </a:solidFill>
                <a:latin typeface="Arial"/>
                <a:ea typeface="Arial"/>
              </a:rPr>
              <a:t>α – The Learning Rate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849" name="CustomShape 2"/>
          <p:cNvSpPr/>
          <p:nvPr/>
        </p:nvSpPr>
        <p:spPr>
          <a:xfrm>
            <a:off x="523440" y="1810440"/>
            <a:ext cx="4137840" cy="281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By modifying the learning rate, we can modify the results of our algorithm! This is powerful, but it is not without fault.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The YOLO config file has a low learning rate (0.01). </a:t>
            </a:r>
            <a:r>
              <a:rPr lang="en-US" spc="-1" dirty="0">
                <a:solidFill>
                  <a:srgbClr val="FFFFFF"/>
                </a:solidFill>
                <a:latin typeface="Arial"/>
                <a:ea typeface="DejaVu Sans"/>
              </a:rPr>
              <a:t>This was the rate recommended by </a:t>
            </a:r>
            <a:r>
              <a:rPr lang="en-US" spc="-1" dirty="0" err="1">
                <a:solidFill>
                  <a:srgbClr val="FFFFFF"/>
                </a:solidFill>
                <a:latin typeface="Arial"/>
                <a:ea typeface="DejaVu Sans"/>
              </a:rPr>
              <a:t>Ultralytics</a:t>
            </a:r>
            <a:r>
              <a:rPr lang="en-US" spc="-1" dirty="0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50" name="CustomShape 3"/>
          <p:cNvSpPr/>
          <p:nvPr/>
        </p:nvSpPr>
        <p:spPr>
          <a:xfrm>
            <a:off x="4834080" y="285120"/>
            <a:ext cx="3697920" cy="24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  <a:spcAft>
                <a:spcPts val="1800"/>
              </a:spcAft>
            </a:pPr>
            <a:r>
              <a:rPr lang="en-US" sz="1100" b="0" strike="noStrike" spc="-1">
                <a:solidFill>
                  <a:srgbClr val="A6A6A6"/>
                </a:solidFill>
                <a:latin typeface="Arial"/>
                <a:ea typeface="DejaVu Sans"/>
              </a:rPr>
              <a:t>Optimization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851" name="Picture 850"/>
          <p:cNvPicPr/>
          <p:nvPr/>
        </p:nvPicPr>
        <p:blipFill>
          <a:blip r:embed="rId3"/>
          <a:stretch/>
        </p:blipFill>
        <p:spPr>
          <a:xfrm>
            <a:off x="5029200" y="548640"/>
            <a:ext cx="3856680" cy="1675080"/>
          </a:xfrm>
          <a:prstGeom prst="rect">
            <a:avLst/>
          </a:prstGeom>
          <a:ln>
            <a:noFill/>
          </a:ln>
        </p:spPr>
      </p:pic>
      <p:pic>
        <p:nvPicPr>
          <p:cNvPr id="852" name="Picture 851"/>
          <p:cNvPicPr/>
          <p:nvPr/>
        </p:nvPicPr>
        <p:blipFill>
          <a:blip r:embed="rId4"/>
          <a:stretch/>
        </p:blipFill>
        <p:spPr>
          <a:xfrm>
            <a:off x="5760720" y="2561760"/>
            <a:ext cx="2228040" cy="2009520"/>
          </a:xfrm>
          <a:prstGeom prst="rect">
            <a:avLst/>
          </a:prstGeom>
          <a:ln>
            <a:noFill/>
          </a:ln>
        </p:spPr>
      </p:pic>
      <p:sp>
        <p:nvSpPr>
          <p:cNvPr id="853" name="CustomShape 4"/>
          <p:cNvSpPr/>
          <p:nvPr/>
        </p:nvSpPr>
        <p:spPr>
          <a:xfrm>
            <a:off x="5394960" y="4542120"/>
            <a:ext cx="2925360" cy="4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Learning Rate Relations of Loss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4" name="CustomShape 5"/>
          <p:cNvSpPr/>
          <p:nvPr/>
        </p:nvSpPr>
        <p:spPr>
          <a:xfrm>
            <a:off x="5212080" y="2220120"/>
            <a:ext cx="3474000" cy="4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Learning rates throughout convolutional layers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CustomShape 1"/>
          <p:cNvSpPr/>
          <p:nvPr/>
        </p:nvSpPr>
        <p:spPr>
          <a:xfrm>
            <a:off x="523440" y="759240"/>
            <a:ext cx="8001720" cy="69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FFFFFF"/>
                </a:solidFill>
                <a:latin typeface="Arial"/>
                <a:ea typeface="DejaVu Sans"/>
              </a:rPr>
              <a:t>Results of Modifications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56" name="CustomShape 2"/>
          <p:cNvSpPr/>
          <p:nvPr/>
        </p:nvSpPr>
        <p:spPr>
          <a:xfrm>
            <a:off x="523440" y="1630440"/>
            <a:ext cx="8008560" cy="281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0560">
              <a:lnSpc>
                <a:spcPct val="100000"/>
              </a:lnSpc>
              <a:spcAft>
                <a:spcPts val="1800"/>
              </a:spcAft>
              <a:buClr>
                <a:srgbClr val="80808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After modifying the epochs, the team saw significant changes in the loss curve. The results can be seen below.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57" name="CustomShape 3"/>
          <p:cNvSpPr/>
          <p:nvPr/>
        </p:nvSpPr>
        <p:spPr>
          <a:xfrm>
            <a:off x="4834080" y="285120"/>
            <a:ext cx="3697920" cy="24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  <a:spcAft>
                <a:spcPts val="1800"/>
              </a:spcAft>
            </a:pPr>
            <a:r>
              <a:rPr lang="en-US" sz="1100" b="0" strike="noStrike" spc="-1">
                <a:solidFill>
                  <a:srgbClr val="A6A6A6"/>
                </a:solidFill>
                <a:latin typeface="Arial"/>
                <a:ea typeface="DejaVu Sans"/>
              </a:rPr>
              <a:t>Loss Plots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860" name="CustomShape 5"/>
          <p:cNvSpPr/>
          <p:nvPr/>
        </p:nvSpPr>
        <p:spPr>
          <a:xfrm>
            <a:off x="3109320" y="2286000"/>
            <a:ext cx="2925360" cy="4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Box Loss Curves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61" name="Picture 860"/>
          <p:cNvPicPr/>
          <p:nvPr/>
        </p:nvPicPr>
        <p:blipFill>
          <a:blip r:embed="rId2"/>
          <a:stretch/>
        </p:blipFill>
        <p:spPr>
          <a:xfrm>
            <a:off x="643140" y="2649600"/>
            <a:ext cx="2145600" cy="1387080"/>
          </a:xfrm>
          <a:prstGeom prst="rect">
            <a:avLst/>
          </a:prstGeom>
          <a:ln>
            <a:noFill/>
          </a:ln>
        </p:spPr>
      </p:pic>
      <p:sp>
        <p:nvSpPr>
          <p:cNvPr id="862" name="CustomShape 6"/>
          <p:cNvSpPr/>
          <p:nvPr/>
        </p:nvSpPr>
        <p:spPr>
          <a:xfrm>
            <a:off x="181980" y="4015800"/>
            <a:ext cx="2925360" cy="4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Results from 30 Epoch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63" name="Picture 862"/>
          <p:cNvPicPr/>
          <p:nvPr/>
        </p:nvPicPr>
        <p:blipFill>
          <a:blip r:embed="rId3"/>
          <a:stretch/>
        </p:blipFill>
        <p:spPr>
          <a:xfrm>
            <a:off x="3559500" y="2621160"/>
            <a:ext cx="2025000" cy="1358280"/>
          </a:xfrm>
          <a:prstGeom prst="rect">
            <a:avLst/>
          </a:prstGeom>
          <a:ln>
            <a:noFill/>
          </a:ln>
        </p:spPr>
      </p:pic>
      <p:sp>
        <p:nvSpPr>
          <p:cNvPr id="864" name="CustomShape 7"/>
          <p:cNvSpPr/>
          <p:nvPr/>
        </p:nvSpPr>
        <p:spPr>
          <a:xfrm>
            <a:off x="3107700" y="4008240"/>
            <a:ext cx="2925360" cy="4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Results from 100 Epoch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11542D1E-C368-7847-B2E0-61E75F565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5A6DE033-7599-564D-985A-FED20D567B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9BB5F70-5236-634B-B645-1F0F7948C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79" y="2625746"/>
            <a:ext cx="2110122" cy="1382494"/>
          </a:xfrm>
          <a:prstGeom prst="rect">
            <a:avLst/>
          </a:prstGeom>
        </p:spPr>
      </p:pic>
      <p:sp>
        <p:nvSpPr>
          <p:cNvPr id="17" name="CustomShape 7">
            <a:extLst>
              <a:ext uri="{FF2B5EF4-FFF2-40B4-BE49-F238E27FC236}">
                <a16:creationId xmlns:a16="http://schemas.microsoft.com/office/drawing/2014/main" id="{E3CA684B-8B67-2346-B2A9-9C71C08081BD}"/>
              </a:ext>
            </a:extLst>
          </p:cNvPr>
          <p:cNvSpPr/>
          <p:nvPr/>
        </p:nvSpPr>
        <p:spPr>
          <a:xfrm>
            <a:off x="5880660" y="4018362"/>
            <a:ext cx="2925360" cy="4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Results from 500 Epoch</a:t>
            </a:r>
            <a:endParaRPr lang="en-US" sz="12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CustomShape 1"/>
          <p:cNvSpPr/>
          <p:nvPr/>
        </p:nvSpPr>
        <p:spPr>
          <a:xfrm>
            <a:off x="523440" y="759240"/>
            <a:ext cx="8001720" cy="69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b="1" strike="noStrike" spc="-1">
                <a:solidFill>
                  <a:srgbClr val="FFFFFF"/>
                </a:solidFill>
                <a:latin typeface="Arial"/>
                <a:ea typeface="DejaVu Sans"/>
              </a:rPr>
              <a:t>Lessons Learned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66" name="CustomShape 2"/>
          <p:cNvSpPr/>
          <p:nvPr/>
        </p:nvSpPr>
        <p:spPr>
          <a:xfrm>
            <a:off x="523440" y="1630440"/>
            <a:ext cx="8008560" cy="281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0560">
              <a:lnSpc>
                <a:spcPct val="100000"/>
              </a:lnSpc>
              <a:spcAft>
                <a:spcPts val="1800"/>
              </a:spcAft>
              <a:buClr>
                <a:srgbClr val="80808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Training is by far the most burdensome portion of YOLO.</a:t>
            </a:r>
            <a:endParaRPr lang="en-US" sz="18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Aft>
                <a:spcPts val="180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Utilizing previously trained weights saves time, but likely will lose accuracy in the execution</a:t>
            </a:r>
            <a:endParaRPr lang="en-US" sz="18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spcAft>
                <a:spcPts val="1800"/>
              </a:spcAft>
              <a:buClr>
                <a:srgbClr val="80808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The loss curve needs enough runs to result in a lower loss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800"/>
              </a:spcAf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867" name="CustomShape 3"/>
          <p:cNvSpPr/>
          <p:nvPr/>
        </p:nvSpPr>
        <p:spPr>
          <a:xfrm>
            <a:off x="4834080" y="285120"/>
            <a:ext cx="3697920" cy="24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  <a:spcAft>
                <a:spcPts val="1800"/>
              </a:spcAft>
            </a:pPr>
            <a:r>
              <a:rPr lang="en-US" sz="1100" b="0" strike="noStrike" spc="-1">
                <a:solidFill>
                  <a:srgbClr val="A6A6A6"/>
                </a:solidFill>
                <a:latin typeface="Arial"/>
                <a:ea typeface="DejaVu Sans"/>
              </a:rPr>
              <a:t>Bounding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Picture 867"/>
          <p:cNvPicPr/>
          <p:nvPr/>
        </p:nvPicPr>
        <p:blipFill>
          <a:blip r:embed="rId2"/>
          <a:stretch/>
        </p:blipFill>
        <p:spPr>
          <a:xfrm>
            <a:off x="548640" y="388080"/>
            <a:ext cx="3726360" cy="3726360"/>
          </a:xfrm>
          <a:prstGeom prst="rect">
            <a:avLst/>
          </a:prstGeom>
          <a:ln>
            <a:noFill/>
          </a:ln>
        </p:spPr>
      </p:pic>
      <p:sp>
        <p:nvSpPr>
          <p:cNvPr id="869" name="CustomShape 1"/>
          <p:cNvSpPr/>
          <p:nvPr/>
        </p:nvSpPr>
        <p:spPr>
          <a:xfrm>
            <a:off x="1371960" y="4140720"/>
            <a:ext cx="2925360" cy="4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Classification using our trained model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70" name="Picture 869"/>
          <p:cNvPicPr/>
          <p:nvPr/>
        </p:nvPicPr>
        <p:blipFill>
          <a:blip r:embed="rId3"/>
          <a:stretch/>
        </p:blipFill>
        <p:spPr>
          <a:xfrm>
            <a:off x="4389120" y="548640"/>
            <a:ext cx="4484520" cy="3363480"/>
          </a:xfrm>
          <a:prstGeom prst="rect">
            <a:avLst/>
          </a:prstGeom>
          <a:ln>
            <a:noFill/>
          </a:ln>
        </p:spPr>
      </p:pic>
      <p:sp>
        <p:nvSpPr>
          <p:cNvPr id="871" name="CustomShape 2"/>
          <p:cNvSpPr/>
          <p:nvPr/>
        </p:nvSpPr>
        <p:spPr>
          <a:xfrm>
            <a:off x="5303880" y="4140720"/>
            <a:ext cx="2925360" cy="4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Fish Probability Detection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2200</TotalTime>
  <Words>457</Words>
  <Application>Microsoft Macintosh PowerPoint</Application>
  <PresentationFormat>On-screen Show (16:9)</PresentationFormat>
  <Paragraphs>71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14</vt:i4>
      </vt:variant>
    </vt:vector>
  </HeadingPairs>
  <TitlesOfParts>
    <vt:vector size="37" baseType="lpstr">
      <vt:lpstr>Arial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Unnecessarily extra long title of presentation</dc:title>
  <dc:subject/>
  <dc:creator>Gavin Hemmerlein</dc:creator>
  <dc:description/>
  <cp:lastModifiedBy>Eldridge, Ethan Matthew</cp:lastModifiedBy>
  <cp:revision>34</cp:revision>
  <cp:lastPrinted>2014-06-24T16:10:50Z</cp:lastPrinted>
  <dcterms:created xsi:type="dcterms:W3CDTF">2021-04-18T23:14:58Z</dcterms:created>
  <dcterms:modified xsi:type="dcterms:W3CDTF">2021-05-05T15:10:03Z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0x0101000DE64AEEDD9B7A4D93545ACBE97D4615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(16:9)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10</vt:i4>
  </property>
  <property fmtid="{D5CDD505-2E9C-101B-9397-08002B2CF9AE}" pid="13" name="contentStatus">
    <vt:lpwstr>Draft</vt:lpwstr>
  </property>
</Properties>
</file>